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8"/>
  </p:notesMasterIdLst>
  <p:sldIdLst>
    <p:sldId id="256" r:id="rId2"/>
    <p:sldId id="264" r:id="rId3"/>
    <p:sldId id="259" r:id="rId4"/>
    <p:sldId id="261" r:id="rId5"/>
    <p:sldId id="267" r:id="rId6"/>
    <p:sldId id="268" r:id="rId7"/>
    <p:sldId id="269" r:id="rId8"/>
    <p:sldId id="270" r:id="rId9"/>
    <p:sldId id="265" r:id="rId10"/>
    <p:sldId id="271" r:id="rId11"/>
    <p:sldId id="272" r:id="rId12"/>
    <p:sldId id="273" r:id="rId13"/>
    <p:sldId id="257" r:id="rId14"/>
    <p:sldId id="263" r:id="rId15"/>
    <p:sldId id="262" r:id="rId16"/>
    <p:sldId id="266"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56671"/>
  </p:normalViewPr>
  <p:slideViewPr>
    <p:cSldViewPr snapToGrid="0">
      <p:cViewPr varScale="1">
        <p:scale>
          <a:sx n="89" d="100"/>
          <a:sy n="89" d="100"/>
        </p:scale>
        <p:origin x="1080"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tiff>
</file>

<file path=ppt/media/image10.tiff>
</file>

<file path=ppt/media/image1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dirty="0"/>
              <a:t>Tonight we will attempt to accomplish the following</a:t>
            </a:r>
          </a:p>
          <a:p>
            <a:r>
              <a:rPr lang="en-US" dirty="0"/>
              <a:t>First we are going to define several terms necessary to discuss Artificial Intelligence and Machine Learning </a:t>
            </a:r>
          </a:p>
          <a:p>
            <a:r>
              <a:rPr lang="en-US" dirty="0"/>
              <a:t>To help us visualize and understand some of the language we are going to use a canonical machine learning example; regression. We are going to solve the regression problem in closed form and using a neural net.</a:t>
            </a:r>
          </a:p>
          <a:p>
            <a:r>
              <a:rPr lang="en-US" dirty="0"/>
              <a:t>We will discus what an artificial neural network is and the loose ties they have to the structure of the human mind</a:t>
            </a:r>
          </a:p>
          <a:p>
            <a:endParaRPr lang="en-US" dirty="0"/>
          </a:p>
          <a:p>
            <a:pPr marL="158750" indent="0">
              <a:buNone/>
            </a:pPr>
            <a:r>
              <a:rPr lang="en-US" dirty="0"/>
              <a:t>Please, ask questions as we go, we can spend as much time as we need on any of these topics.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645bcb285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645bcb285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Although machine’s are starting to surpass humans on certain tasks, there are still several hurdles that still need to be crossed before machine’s learn like humans. I am only going to mention one of these now because when designing algorithms it is one of my major concerns. Do I have enough data?</a:t>
            </a:r>
          </a:p>
          <a:p>
            <a:pPr marL="158750" indent="0">
              <a:buNone/>
            </a:pPr>
            <a:endParaRPr lang="en-US" dirty="0"/>
          </a:p>
          <a:p>
            <a:pPr marL="158750" indent="0">
              <a:buNone/>
            </a:pPr>
            <a:r>
              <a:rPr lang="en-US" dirty="0"/>
              <a:t>A major draw backs is how “data hungry” machine learning algorithms are, specifically deep learning algorithms which we will discuss shortly. As a human, I can be shown a single image of a cat, like this one here. And I will know that this is a cat; even though it is a different color. I will know that this is a cat, even though I can only see part of its face, and I will even know that this hairless things is a cat. All from a single example. A machine will need to be shown examples of all these and much more to correctly identify all cats. A task that might take a human a couple examples to learn will take a machine 100’s – 1000’s of examples. A machine will also perform better if shown negative examples, </a:t>
            </a:r>
            <a:r>
              <a:rPr lang="en-US" dirty="0" err="1"/>
              <a:t>ie</a:t>
            </a:r>
            <a:r>
              <a:rPr lang="en-US" dirty="0"/>
              <a:t> shown a dog with the label ‘not cat’</a:t>
            </a:r>
          </a:p>
        </p:txBody>
      </p:sp>
    </p:spTree>
    <p:extLst>
      <p:ext uri="{BB962C8B-B14F-4D97-AF65-F5344CB8AC3E}">
        <p14:creationId xmlns:p14="http://schemas.microsoft.com/office/powerpoint/2010/main" val="34748839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term artificial intelligence was coined in 1956 by John McCarthy when he was organizing the </a:t>
            </a:r>
            <a:r>
              <a:rPr lang="en-US" sz="1100" b="1" i="0" u="none" strike="noStrike" cap="none" dirty="0">
                <a:solidFill>
                  <a:srgbClr val="000000"/>
                </a:solidFill>
                <a:effectLst/>
                <a:latin typeface="Arial"/>
                <a:ea typeface="Arial"/>
                <a:cs typeface="Arial"/>
                <a:sym typeface="Arial"/>
              </a:rPr>
              <a:t>Dartmouth Summer Research Project on Artificial Intelligence. </a:t>
            </a:r>
            <a:r>
              <a:rPr lang="en-US" sz="1100" b="0" i="0" u="none" strike="noStrike" cap="none" dirty="0">
                <a:solidFill>
                  <a:srgbClr val="000000"/>
                </a:solidFill>
                <a:effectLst/>
                <a:latin typeface="Arial"/>
                <a:ea typeface="Arial"/>
                <a:cs typeface="Arial"/>
                <a:sym typeface="Arial"/>
              </a:rPr>
              <a:t>The goal of the Summer Research Project was to clarify and develop ideas around thinking machines. He selected the term artificial intelligence for it’s neutrality. He did not want to focus on or over emphasize any of the specific fields used to describe the field at the time; including cybernetics, automata theory, and complex information processing. </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For those of you not familiar John McCarthy, you can think him for Garbage Collection and Time Sharing. Time sharing is essentially servers and cloud computing.</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&lt;Read Definition&gt;</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As many of you surmised from the name, the field of Artificial Intelligence is our attempt to build human intelligence. If successfully, it is likely that AI will exceed human intelligence; be super-intelligent. In fact, we already have seen machines that exceed human capabilities. One example is DeepMind’s AlphaGo which is “arguably the world strongest go player of all time”. </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AlphaGo fits this definition of AI, however it does not fit the definition of “strong” or Artificial General Intelligence which is “is the intelligence of a machine that has the capacity to understand or learn any intellectual task that a human being can”</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err="1">
                <a:solidFill>
                  <a:srgbClr val="000000"/>
                </a:solidFill>
                <a:effectLst/>
                <a:latin typeface="Arial"/>
                <a:ea typeface="Arial"/>
                <a:cs typeface="Arial"/>
                <a:sym typeface="Arial"/>
              </a:rPr>
              <a:t>AlphGo</a:t>
            </a:r>
            <a:r>
              <a:rPr lang="en-US" sz="1100" b="0" i="0" u="none" strike="noStrike" cap="none" dirty="0">
                <a:solidFill>
                  <a:srgbClr val="000000"/>
                </a:solidFill>
                <a:effectLst/>
                <a:latin typeface="Arial"/>
                <a:ea typeface="Arial"/>
                <a:cs typeface="Arial"/>
                <a:sym typeface="Arial"/>
              </a:rPr>
              <a:t> can play the game Go very well, but it will fail at tasks which are quite simple for humans like face recognition or reading handwritten letters, although there are other machines using different algorithms that can achieve these tasks with better than human performance.</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Lately, people have been using the term Artificial General Intelligence to describe a machine that can be a general learner/intellect like humans. </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If we are going to build intelligent machines we might expect that they would be able to learn. After all that is how humans become more intelligent. One of the major fields of AI is, Machine Learning, and we will define that next.</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Tonight our discussion will focus on how machines learn or gain their own knowledge. Another technique for solving the problem of artificial intelligence is the knowledge based approach.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i="0" u="none" strike="noStrike" cap="none" dirty="0">
              <a:solidFill>
                <a:srgbClr val="000000"/>
              </a:solidFill>
              <a:effectLst/>
              <a:latin typeface="Arial"/>
              <a:ea typeface="Arial"/>
              <a:cs typeface="Arial"/>
              <a:sym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One of the classical attempts at artificial intelligence is called the knowledge based approach. Where the machine is given a large pre-programmed knowledge base in a formal language that it can then reason with using logical inference rules. This form of AI has been extremely successful. This is partly due to the difficulty of formalizing human knowledge. Much of what we know does not fit clear rules.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i="0" u="none" strike="noStrike" cap="none" dirty="0">
              <a:solidFill>
                <a:srgbClr val="000000"/>
              </a:solidFill>
              <a:effectLst/>
              <a:latin typeface="Arial"/>
              <a:ea typeface="Arial"/>
              <a:cs typeface="Arial"/>
              <a:sym typeface="Arial"/>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For example, lets say I am building a machine that identifies images of different animals, so a computer vision task. With the knowledge based approach I would attempt to provide the machine with all the information necessary to differentiate different animals. In this hypothetical situation, I am currently working on knowledge of birds. One of the feature I might consider is flying; the rule might be ”Birds Fly”. However, penguins are birds that don’t fly. And some insects and bats fly and are not birds. You can see how explicitly programming my knowledge of the Animal Kingdom could be difficult.</a:t>
            </a:r>
            <a:endParaRPr lang="en-US" sz="1100" b="0" i="0" u="none" strike="noStrike" cap="none" dirty="0">
              <a:solidFill>
                <a:srgbClr val="000000"/>
              </a:solidFill>
              <a:effectLst/>
              <a:latin typeface="Arial"/>
              <a:ea typeface="Arial"/>
              <a:cs typeface="Arial"/>
              <a:sym typeface="Arial"/>
            </a:endParaRP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endParaRPr lang="en-US" dirty="0"/>
          </a:p>
        </p:txBody>
      </p:sp>
    </p:spTree>
    <p:extLst>
      <p:ext uri="{BB962C8B-B14F-4D97-AF65-F5344CB8AC3E}">
        <p14:creationId xmlns:p14="http://schemas.microsoft.com/office/powerpoint/2010/main" val="2041694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645bcb285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645bcb285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We would like to build machines that learn or obtain their own knowledge instead of requiring a human to program the knowledge explicitly.  </a:t>
            </a:r>
            <a:r>
              <a:rPr lang="en-US" dirty="0"/>
              <a:t>This is the study of Machine Learning; we are going to ”show” the computer lots of examples or data, and have it learn how to detect patterns or what to do with this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More Formally:</a:t>
            </a:r>
          </a:p>
          <a:p>
            <a:pPr marL="0" lvl="0" indent="0" algn="l" rtl="0">
              <a:spcBef>
                <a:spcPts val="0"/>
              </a:spcBef>
              <a:spcAft>
                <a:spcPts val="0"/>
              </a:spcAft>
              <a:buNone/>
            </a:pPr>
            <a:r>
              <a:rPr lang="en-US" dirty="0"/>
              <a:t>“…a set of methods that can automatically detect patterns in data, and then use the uncovered patterns to predict future data, or to perform other kinds of decision making under uncertainty…”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Using this formal definition we will first discuss the types of data a machine might use to learn and the methods.</a:t>
            </a:r>
          </a:p>
          <a:p>
            <a:pPr marL="0" lvl="0" indent="0" algn="l" rtl="0">
              <a:spcBef>
                <a:spcPts val="0"/>
              </a:spcBef>
              <a:spcAft>
                <a:spcPts val="0"/>
              </a:spcAft>
              <a:buNone/>
            </a:pPr>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645bcb2856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645bcb2856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 the standard development pipeline, similar to the knowledge based approach for machine learning, the developer programs the algorithm or rules to result in the correct output given the input. In machine learning we are going to provide the machine with the input and the output and the machine will generate the algorithm or rule necessary to generate that output given the input. When the machine is given both the input and the output this is called supervised learning.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Examples: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dirty="0"/>
              <a:t>Classification: In classification the machine is given the input data, in this case images, and the correct label or classification and is expected to learn how to correctly label the images.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dirty="0"/>
              <a:t>Regression: In regression the machine is given the input data, in this case the input values called x and the output y, the machine is expected to learn the function f(x) that maps x to y. In regression the output is not a single label but instead a real value (can be scalar or vector).</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r>
              <a:rPr lang="en-US" dirty="0"/>
              <a:t>Does anyone have any questions so far? I am mostly concerned that the idea of regression, all though not fully formed is clear, because we are going to use it later to illustrate some more concepts.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Next, we have unsupervised learning, in the scenario the data the machine is given does not include the correct answer. In this case the computer might only be given the images and expected to learn a useful pattern for the images. An example of this is clustering where the ml algorithm will group similar items together</a:t>
            </a:r>
          </a:p>
        </p:txBody>
      </p:sp>
    </p:spTree>
    <p:extLst>
      <p:ext uri="{BB962C8B-B14F-4D97-AF65-F5344CB8AC3E}">
        <p14:creationId xmlns:p14="http://schemas.microsoft.com/office/powerpoint/2010/main" val="546581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Introduce code and where it can be found: </a:t>
            </a:r>
          </a:p>
        </p:txBody>
      </p:sp>
    </p:spTree>
    <p:extLst>
      <p:ext uri="{BB962C8B-B14F-4D97-AF65-F5344CB8AC3E}">
        <p14:creationId xmlns:p14="http://schemas.microsoft.com/office/powerpoint/2010/main" val="20070408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Neural Nets are inspired by how the brain is structured vs how the brain works.</a:t>
            </a:r>
          </a:p>
        </p:txBody>
      </p:sp>
    </p:spTree>
    <p:extLst>
      <p:ext uri="{BB962C8B-B14F-4D97-AF65-F5344CB8AC3E}">
        <p14:creationId xmlns:p14="http://schemas.microsoft.com/office/powerpoint/2010/main" val="26080702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645bcb28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645bcb28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Shortly, we will define all the shown in the graphic. However, I think it is valuable for you to have this image in your mind as we move in tonight discussion. Many of the topics we discuss tonight are types of AI. The fields of Artificial Intelligence and Machine Learning are large, we will not have time to discuss all the topics. What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96510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1.tiff"/><Relationship Id="rId5" Type="http://schemas.openxmlformats.org/officeDocument/2006/relationships/image" Target="../media/image10.tiff"/><Relationship Id="rId4" Type="http://schemas.openxmlformats.org/officeDocument/2006/relationships/image" Target="../media/image9.tiff"/></Relationships>
</file>

<file path=ppt/slides/_rels/slide2.xml.rels><?xml version="1.0" encoding="UTF-8" standalone="yes"?>
<Relationships xmlns="http://schemas.openxmlformats.org/package/2006/relationships"><Relationship Id="rId3" Type="http://schemas.openxmlformats.org/officeDocument/2006/relationships/hyperlink" Target="shorturl.at/ltvPZ"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image" Target="../media/image5.tiff"/></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kylinmb/IntroductionToMachineLearning"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36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 to Machine Learning</a:t>
            </a:r>
            <a:endParaRPr dirty="0"/>
          </a:p>
        </p:txBody>
      </p:sp>
      <p:sp>
        <p:nvSpPr>
          <p:cNvPr id="55" name="Google Shape;55;p13"/>
          <p:cNvSpPr txBox="1">
            <a:spLocks noGrp="1"/>
          </p:cNvSpPr>
          <p:nvPr>
            <p:ph type="subTitle" idx="1"/>
          </p:nvPr>
        </p:nvSpPr>
        <p:spPr>
          <a:xfrm>
            <a:off x="311700" y="2240362"/>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err="1"/>
              <a:t>Kyli</a:t>
            </a:r>
            <a:r>
              <a:rPr lang="en" dirty="0"/>
              <a:t> </a:t>
            </a:r>
            <a:r>
              <a:rPr lang="en" dirty="0" err="1"/>
              <a:t>McKay-Bishop</a:t>
            </a:r>
            <a:endParaRPr dirty="0"/>
          </a:p>
        </p:txBody>
      </p:sp>
      <p:pic>
        <p:nvPicPr>
          <p:cNvPr id="2" name="Picture 1">
            <a:extLst>
              <a:ext uri="{FF2B5EF4-FFF2-40B4-BE49-F238E27FC236}">
                <a16:creationId xmlns:a16="http://schemas.microsoft.com/office/drawing/2014/main" id="{A8501B9C-5EE4-4E4D-B7E5-C171C3911254}"/>
              </a:ext>
            </a:extLst>
          </p:cNvPr>
          <p:cNvPicPr>
            <a:picLocks noChangeAspect="1"/>
          </p:cNvPicPr>
          <p:nvPr/>
        </p:nvPicPr>
        <p:blipFill>
          <a:blip r:embed="rId3"/>
          <a:stretch>
            <a:fillRect/>
          </a:stretch>
        </p:blipFill>
        <p:spPr>
          <a:xfrm>
            <a:off x="5227391" y="4085080"/>
            <a:ext cx="1597795" cy="823669"/>
          </a:xfrm>
          <a:prstGeom prst="rect">
            <a:avLst/>
          </a:prstGeom>
        </p:spPr>
      </p:pic>
      <p:pic>
        <p:nvPicPr>
          <p:cNvPr id="3" name="Picture 2">
            <a:extLst>
              <a:ext uri="{FF2B5EF4-FFF2-40B4-BE49-F238E27FC236}">
                <a16:creationId xmlns:a16="http://schemas.microsoft.com/office/drawing/2014/main" id="{BE7004A3-B2AD-D341-B578-7F70BF107834}"/>
              </a:ext>
            </a:extLst>
          </p:cNvPr>
          <p:cNvPicPr>
            <a:picLocks noChangeAspect="1"/>
          </p:cNvPicPr>
          <p:nvPr/>
        </p:nvPicPr>
        <p:blipFill>
          <a:blip r:embed="rId4"/>
          <a:stretch>
            <a:fillRect/>
          </a:stretch>
        </p:blipFill>
        <p:spPr>
          <a:xfrm>
            <a:off x="2205060" y="4103726"/>
            <a:ext cx="2769802" cy="6970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BF1B2-2373-1C4F-B25E-1F1720CA7A77}"/>
              </a:ext>
            </a:extLst>
          </p:cNvPr>
          <p:cNvSpPr>
            <a:spLocks noGrp="1"/>
          </p:cNvSpPr>
          <p:nvPr>
            <p:ph type="title"/>
          </p:nvPr>
        </p:nvSpPr>
        <p:spPr/>
        <p:txBody>
          <a:bodyPr/>
          <a:lstStyle/>
          <a:p>
            <a:r>
              <a:rPr lang="en-US" dirty="0"/>
              <a:t>Training A Neural Network</a:t>
            </a:r>
          </a:p>
        </p:txBody>
      </p:sp>
      <p:sp>
        <p:nvSpPr>
          <p:cNvPr id="3" name="Text Placeholder 2">
            <a:extLst>
              <a:ext uri="{FF2B5EF4-FFF2-40B4-BE49-F238E27FC236}">
                <a16:creationId xmlns:a16="http://schemas.microsoft.com/office/drawing/2014/main" id="{26B4AFDA-673D-CF4D-B5A4-5154C89FDD5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470217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BAA45-39ED-9E4B-A33A-FEF4222CFE14}"/>
              </a:ext>
            </a:extLst>
          </p:cNvPr>
          <p:cNvSpPr>
            <a:spLocks noGrp="1"/>
          </p:cNvSpPr>
          <p:nvPr>
            <p:ph type="title"/>
          </p:nvPr>
        </p:nvSpPr>
        <p:spPr/>
        <p:txBody>
          <a:bodyPr/>
          <a:lstStyle/>
          <a:p>
            <a:r>
              <a:rPr lang="en-US" dirty="0"/>
              <a:t>Stochastic Gradient Descent</a:t>
            </a:r>
            <a:br>
              <a:rPr lang="en-US" dirty="0"/>
            </a:br>
            <a:endParaRPr lang="en-US" dirty="0"/>
          </a:p>
        </p:txBody>
      </p:sp>
      <p:sp>
        <p:nvSpPr>
          <p:cNvPr id="3" name="Text Placeholder 2">
            <a:extLst>
              <a:ext uri="{FF2B5EF4-FFF2-40B4-BE49-F238E27FC236}">
                <a16:creationId xmlns:a16="http://schemas.microsoft.com/office/drawing/2014/main" id="{A21ECDA9-BBF3-7049-A962-2F82F3D5344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00426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86A86-9301-2848-8CC0-045ECDDF6E1D}"/>
              </a:ext>
            </a:extLst>
          </p:cNvPr>
          <p:cNvSpPr>
            <a:spLocks noGrp="1"/>
          </p:cNvSpPr>
          <p:nvPr>
            <p:ph type="title"/>
          </p:nvPr>
        </p:nvSpPr>
        <p:spPr/>
        <p:txBody>
          <a:bodyPr/>
          <a:lstStyle/>
          <a:p>
            <a:r>
              <a:rPr lang="en-US" dirty="0"/>
              <a:t>Example: Regression</a:t>
            </a:r>
          </a:p>
        </p:txBody>
      </p:sp>
      <p:sp>
        <p:nvSpPr>
          <p:cNvPr id="3" name="Text Placeholder 2">
            <a:extLst>
              <a:ext uri="{FF2B5EF4-FFF2-40B4-BE49-F238E27FC236}">
                <a16:creationId xmlns:a16="http://schemas.microsoft.com/office/drawing/2014/main" id="{81E18926-EF97-6E44-A838-53054FA6E39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4349568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5" name="Oval 4">
            <a:extLst>
              <a:ext uri="{FF2B5EF4-FFF2-40B4-BE49-F238E27FC236}">
                <a16:creationId xmlns:a16="http://schemas.microsoft.com/office/drawing/2014/main" id="{3563CF3C-29C2-8647-AB87-F2AC27569088}"/>
              </a:ext>
            </a:extLst>
          </p:cNvPr>
          <p:cNvSpPr/>
          <p:nvPr/>
        </p:nvSpPr>
        <p:spPr>
          <a:xfrm>
            <a:off x="336884" y="95322"/>
            <a:ext cx="8264409" cy="4893508"/>
          </a:xfrm>
          <a:prstGeom prst="ellipse">
            <a:avLst/>
          </a:prstGeom>
          <a:solidFill>
            <a:schemeClr val="accent2">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Google Shape;60;p14"/>
          <p:cNvSpPr txBox="1">
            <a:spLocks noGrp="1"/>
          </p:cNvSpPr>
          <p:nvPr>
            <p:ph type="title"/>
          </p:nvPr>
        </p:nvSpPr>
        <p:spPr>
          <a:xfrm>
            <a:off x="436829" y="2085792"/>
            <a:ext cx="207905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Artificial Intelligence</a:t>
            </a:r>
            <a:endParaRPr dirty="0"/>
          </a:p>
        </p:txBody>
      </p:sp>
      <p:sp>
        <p:nvSpPr>
          <p:cNvPr id="10" name="Oval 9">
            <a:extLst>
              <a:ext uri="{FF2B5EF4-FFF2-40B4-BE49-F238E27FC236}">
                <a16:creationId xmlns:a16="http://schemas.microsoft.com/office/drawing/2014/main" id="{CFE68041-3BDD-6946-AF9E-9982C985CA90}"/>
              </a:ext>
            </a:extLst>
          </p:cNvPr>
          <p:cNvSpPr/>
          <p:nvPr/>
        </p:nvSpPr>
        <p:spPr>
          <a:xfrm>
            <a:off x="2415941" y="750484"/>
            <a:ext cx="5461853" cy="3583184"/>
          </a:xfrm>
          <a:prstGeom prst="ellipse">
            <a:avLst/>
          </a:prstGeom>
          <a:solidFill>
            <a:schemeClr val="accent2">
              <a:lumMod val="25000"/>
              <a:lumOff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60;p14">
            <a:extLst>
              <a:ext uri="{FF2B5EF4-FFF2-40B4-BE49-F238E27FC236}">
                <a16:creationId xmlns:a16="http://schemas.microsoft.com/office/drawing/2014/main" id="{626C3BED-FC55-CA44-8024-99BB2D304C32}"/>
              </a:ext>
            </a:extLst>
          </p:cNvPr>
          <p:cNvSpPr txBox="1">
            <a:spLocks/>
          </p:cNvSpPr>
          <p:nvPr/>
        </p:nvSpPr>
        <p:spPr>
          <a:xfrm>
            <a:off x="2544762" y="2085792"/>
            <a:ext cx="1742173" cy="4559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dirty="0"/>
              <a:t>Machine Learning</a:t>
            </a:r>
          </a:p>
        </p:txBody>
      </p:sp>
      <p:sp>
        <p:nvSpPr>
          <p:cNvPr id="11" name="Oval 10">
            <a:extLst>
              <a:ext uri="{FF2B5EF4-FFF2-40B4-BE49-F238E27FC236}">
                <a16:creationId xmlns:a16="http://schemas.microsoft.com/office/drawing/2014/main" id="{F3C94E9D-EE96-0D43-9964-B38DDF89A46D}"/>
              </a:ext>
            </a:extLst>
          </p:cNvPr>
          <p:cNvSpPr/>
          <p:nvPr/>
        </p:nvSpPr>
        <p:spPr>
          <a:xfrm>
            <a:off x="4349183" y="1677383"/>
            <a:ext cx="2954955" cy="1898231"/>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Google Shape;60;p14">
            <a:extLst>
              <a:ext uri="{FF2B5EF4-FFF2-40B4-BE49-F238E27FC236}">
                <a16:creationId xmlns:a16="http://schemas.microsoft.com/office/drawing/2014/main" id="{3C4C8C78-5528-554B-94D8-76F39BD487EF}"/>
              </a:ext>
            </a:extLst>
          </p:cNvPr>
          <p:cNvSpPr txBox="1">
            <a:spLocks/>
          </p:cNvSpPr>
          <p:nvPr/>
        </p:nvSpPr>
        <p:spPr>
          <a:xfrm>
            <a:off x="4529284" y="2255440"/>
            <a:ext cx="271392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dirty="0"/>
              <a:t>Deep Learning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E415F-9A26-0541-8CCB-987BB4030FF0}"/>
              </a:ext>
            </a:extLst>
          </p:cNvPr>
          <p:cNvSpPr>
            <a:spLocks noGrp="1"/>
          </p:cNvSpPr>
          <p:nvPr>
            <p:ph type="title"/>
          </p:nvPr>
        </p:nvSpPr>
        <p:spPr/>
        <p:txBody>
          <a:bodyPr/>
          <a:lstStyle/>
          <a:p>
            <a:r>
              <a:rPr lang="en-US" dirty="0"/>
              <a:t>Examples</a:t>
            </a:r>
          </a:p>
        </p:txBody>
      </p:sp>
    </p:spTree>
    <p:extLst>
      <p:ext uri="{BB962C8B-B14F-4D97-AF65-F5344CB8AC3E}">
        <p14:creationId xmlns:p14="http://schemas.microsoft.com/office/powerpoint/2010/main" val="1901744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1" name="Google Shape;9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206D312-B7F9-BD46-A1E3-531B1853D17E}"/>
              </a:ext>
            </a:extLst>
          </p:cNvPr>
          <p:cNvPicPr>
            <a:picLocks noChangeAspect="1"/>
          </p:cNvPicPr>
          <p:nvPr/>
        </p:nvPicPr>
        <p:blipFill>
          <a:blip r:embed="rId3"/>
          <a:stretch>
            <a:fillRect/>
          </a:stretch>
        </p:blipFill>
        <p:spPr>
          <a:xfrm>
            <a:off x="2170298" y="349250"/>
            <a:ext cx="2654300" cy="4445000"/>
          </a:xfrm>
          <a:prstGeom prst="rect">
            <a:avLst/>
          </a:prstGeom>
        </p:spPr>
      </p:pic>
      <p:pic>
        <p:nvPicPr>
          <p:cNvPr id="7" name="Picture 6">
            <a:extLst>
              <a:ext uri="{FF2B5EF4-FFF2-40B4-BE49-F238E27FC236}">
                <a16:creationId xmlns:a16="http://schemas.microsoft.com/office/drawing/2014/main" id="{02F4F04D-EAAF-1647-A195-1732B02026A1}"/>
              </a:ext>
            </a:extLst>
          </p:cNvPr>
          <p:cNvPicPr>
            <a:picLocks noChangeAspect="1"/>
          </p:cNvPicPr>
          <p:nvPr/>
        </p:nvPicPr>
        <p:blipFill>
          <a:blip r:embed="rId4"/>
          <a:stretch>
            <a:fillRect/>
          </a:stretch>
        </p:blipFill>
        <p:spPr>
          <a:xfrm>
            <a:off x="5130800" y="112238"/>
            <a:ext cx="4013200" cy="2235200"/>
          </a:xfrm>
          <a:prstGeom prst="rect">
            <a:avLst/>
          </a:prstGeom>
        </p:spPr>
      </p:pic>
      <p:pic>
        <p:nvPicPr>
          <p:cNvPr id="9" name="Picture 8">
            <a:extLst>
              <a:ext uri="{FF2B5EF4-FFF2-40B4-BE49-F238E27FC236}">
                <a16:creationId xmlns:a16="http://schemas.microsoft.com/office/drawing/2014/main" id="{0FEB39D8-DDD1-7A42-892D-230AB9939530}"/>
              </a:ext>
            </a:extLst>
          </p:cNvPr>
          <p:cNvPicPr>
            <a:picLocks noChangeAspect="1"/>
          </p:cNvPicPr>
          <p:nvPr/>
        </p:nvPicPr>
        <p:blipFill>
          <a:blip r:embed="rId5"/>
          <a:stretch>
            <a:fillRect/>
          </a:stretch>
        </p:blipFill>
        <p:spPr>
          <a:xfrm>
            <a:off x="5242049" y="3238500"/>
            <a:ext cx="4051300" cy="1905000"/>
          </a:xfrm>
          <a:prstGeom prst="rect">
            <a:avLst/>
          </a:prstGeom>
        </p:spPr>
      </p:pic>
      <p:pic>
        <p:nvPicPr>
          <p:cNvPr id="10" name="Picture 9">
            <a:extLst>
              <a:ext uri="{FF2B5EF4-FFF2-40B4-BE49-F238E27FC236}">
                <a16:creationId xmlns:a16="http://schemas.microsoft.com/office/drawing/2014/main" id="{32F66825-92E5-1044-B8E0-6F33D0C54BDF}"/>
              </a:ext>
            </a:extLst>
          </p:cNvPr>
          <p:cNvPicPr>
            <a:picLocks noChangeAspect="1"/>
          </p:cNvPicPr>
          <p:nvPr/>
        </p:nvPicPr>
        <p:blipFill>
          <a:blip r:embed="rId6"/>
          <a:stretch>
            <a:fillRect/>
          </a:stretch>
        </p:blipFill>
        <p:spPr>
          <a:xfrm>
            <a:off x="0" y="775409"/>
            <a:ext cx="2418608" cy="3415591"/>
          </a:xfrm>
          <a:prstGeom prst="rect">
            <a:avLst/>
          </a:prstGeom>
        </p:spPr>
      </p:pic>
    </p:spTree>
    <p:extLst>
      <p:ext uri="{BB962C8B-B14F-4D97-AF65-F5344CB8AC3E}">
        <p14:creationId xmlns:p14="http://schemas.microsoft.com/office/powerpoint/2010/main" val="2659700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088CF-6189-314D-BFF2-6FCDE0A68295}"/>
              </a:ext>
            </a:extLst>
          </p:cNvPr>
          <p:cNvSpPr>
            <a:spLocks noGrp="1"/>
          </p:cNvSpPr>
          <p:nvPr>
            <p:ph type="title"/>
          </p:nvPr>
        </p:nvSpPr>
        <p:spPr>
          <a:xfrm>
            <a:off x="311700" y="150347"/>
            <a:ext cx="8520600" cy="572700"/>
          </a:xfrm>
        </p:spPr>
        <p:txBody>
          <a:bodyPr/>
          <a:lstStyle/>
          <a:p>
            <a:r>
              <a:rPr lang="en-US" dirty="0"/>
              <a:t>Artificial Intelligence</a:t>
            </a:r>
          </a:p>
        </p:txBody>
      </p:sp>
      <p:sp>
        <p:nvSpPr>
          <p:cNvPr id="3" name="Text Placeholder 2">
            <a:extLst>
              <a:ext uri="{FF2B5EF4-FFF2-40B4-BE49-F238E27FC236}">
                <a16:creationId xmlns:a16="http://schemas.microsoft.com/office/drawing/2014/main" id="{601CB8B3-15A9-CF45-8197-01BD3115B046}"/>
              </a:ext>
            </a:extLst>
          </p:cNvPr>
          <p:cNvSpPr>
            <a:spLocks noGrp="1"/>
          </p:cNvSpPr>
          <p:nvPr>
            <p:ph type="body" idx="1"/>
          </p:nvPr>
        </p:nvSpPr>
        <p:spPr>
          <a:xfrm>
            <a:off x="4346369" y="1026053"/>
            <a:ext cx="4569058" cy="3680750"/>
          </a:xfrm>
        </p:spPr>
        <p:txBody>
          <a:bodyPr/>
          <a:lstStyle/>
          <a:p>
            <a:pPr marL="114300" indent="0">
              <a:buNone/>
            </a:pPr>
            <a:r>
              <a:rPr lang="en-US" dirty="0"/>
              <a:t>“The theory and development of computer systems able to perform tasks that normally require human intelligence, such as visual perception, speech recognition, decision-making, and translation between languages.”</a:t>
            </a:r>
          </a:p>
        </p:txBody>
      </p:sp>
      <p:sp>
        <p:nvSpPr>
          <p:cNvPr id="4" name="TextBox 3">
            <a:extLst>
              <a:ext uri="{FF2B5EF4-FFF2-40B4-BE49-F238E27FC236}">
                <a16:creationId xmlns:a16="http://schemas.microsoft.com/office/drawing/2014/main" id="{28433016-7E27-4843-BB6A-CEF1BDCA8264}"/>
              </a:ext>
            </a:extLst>
          </p:cNvPr>
          <p:cNvSpPr txBox="1"/>
          <p:nvPr/>
        </p:nvSpPr>
        <p:spPr>
          <a:xfrm>
            <a:off x="240449" y="4836821"/>
            <a:ext cx="8424086" cy="261610"/>
          </a:xfrm>
          <a:prstGeom prst="rect">
            <a:avLst/>
          </a:prstGeom>
          <a:noFill/>
        </p:spPr>
        <p:txBody>
          <a:bodyPr wrap="square" rtlCol="0">
            <a:spAutoFit/>
          </a:bodyPr>
          <a:lstStyle/>
          <a:p>
            <a:r>
              <a:rPr lang="en-US" sz="1100" dirty="0">
                <a:solidFill>
                  <a:schemeClr val="bg2">
                    <a:lumMod val="60000"/>
                    <a:lumOff val="40000"/>
                  </a:schemeClr>
                </a:solidFill>
              </a:rPr>
              <a:t>1. </a:t>
            </a:r>
            <a:r>
              <a:rPr lang="en-US" sz="1100" dirty="0">
                <a:solidFill>
                  <a:schemeClr val="bg2">
                    <a:lumMod val="60000"/>
                    <a:lumOff val="40000"/>
                  </a:schemeClr>
                </a:solidFill>
                <a:hlinkClick r:id="rId3"/>
              </a:rPr>
              <a:t>Google Search Definition</a:t>
            </a:r>
            <a:endParaRPr lang="en-US" sz="1100" i="1" dirty="0">
              <a:solidFill>
                <a:schemeClr val="bg2">
                  <a:lumMod val="60000"/>
                  <a:lumOff val="40000"/>
                </a:schemeClr>
              </a:solidFill>
            </a:endParaRPr>
          </a:p>
        </p:txBody>
      </p:sp>
      <p:pic>
        <p:nvPicPr>
          <p:cNvPr id="5" name="Picture 4">
            <a:extLst>
              <a:ext uri="{FF2B5EF4-FFF2-40B4-BE49-F238E27FC236}">
                <a16:creationId xmlns:a16="http://schemas.microsoft.com/office/drawing/2014/main" id="{771F9D13-1407-3342-95B5-5B9DE28D729D}"/>
              </a:ext>
            </a:extLst>
          </p:cNvPr>
          <p:cNvPicPr>
            <a:picLocks noChangeAspect="1"/>
          </p:cNvPicPr>
          <p:nvPr/>
        </p:nvPicPr>
        <p:blipFill>
          <a:blip r:embed="rId4"/>
          <a:stretch>
            <a:fillRect/>
          </a:stretch>
        </p:blipFill>
        <p:spPr>
          <a:xfrm>
            <a:off x="311700" y="1017725"/>
            <a:ext cx="3951542" cy="3689078"/>
          </a:xfrm>
          <a:prstGeom prst="rect">
            <a:avLst/>
          </a:prstGeom>
        </p:spPr>
      </p:pic>
    </p:spTree>
    <p:extLst>
      <p:ext uri="{BB962C8B-B14F-4D97-AF65-F5344CB8AC3E}">
        <p14:creationId xmlns:p14="http://schemas.microsoft.com/office/powerpoint/2010/main" val="876311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Machine Learning</a:t>
            </a:r>
            <a:endParaRPr/>
          </a:p>
        </p:txBody>
      </p:sp>
      <p:sp>
        <p:nvSpPr>
          <p:cNvPr id="73" name="Google Shape;73;p16"/>
          <p:cNvSpPr txBox="1">
            <a:spLocks noGrp="1"/>
          </p:cNvSpPr>
          <p:nvPr>
            <p:ph type="body" idx="1"/>
          </p:nvPr>
        </p:nvSpPr>
        <p:spPr>
          <a:xfrm>
            <a:off x="311701" y="1017725"/>
            <a:ext cx="8424086" cy="355115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“…a set of methods that can automatically detect patterns in data, and then use the uncovered patterns to predict future data, or to perform other kinds of decision making under uncertainty…” </a:t>
            </a:r>
            <a:r>
              <a:rPr lang="en-US" baseline="30000" dirty="0"/>
              <a:t>1</a:t>
            </a:r>
            <a:endParaRPr dirty="0"/>
          </a:p>
        </p:txBody>
      </p:sp>
      <p:sp>
        <p:nvSpPr>
          <p:cNvPr id="2" name="TextBox 1">
            <a:extLst>
              <a:ext uri="{FF2B5EF4-FFF2-40B4-BE49-F238E27FC236}">
                <a16:creationId xmlns:a16="http://schemas.microsoft.com/office/drawing/2014/main" id="{2F731672-F58F-294D-8DAA-07A3CC187283}"/>
              </a:ext>
            </a:extLst>
          </p:cNvPr>
          <p:cNvSpPr txBox="1"/>
          <p:nvPr/>
        </p:nvSpPr>
        <p:spPr>
          <a:xfrm>
            <a:off x="311700" y="4698475"/>
            <a:ext cx="8424086" cy="261610"/>
          </a:xfrm>
          <a:prstGeom prst="rect">
            <a:avLst/>
          </a:prstGeom>
          <a:noFill/>
        </p:spPr>
        <p:txBody>
          <a:bodyPr wrap="square" rtlCol="0">
            <a:spAutoFit/>
          </a:bodyPr>
          <a:lstStyle/>
          <a:p>
            <a:r>
              <a:rPr lang="en-US" sz="1100" dirty="0">
                <a:solidFill>
                  <a:schemeClr val="bg2">
                    <a:lumMod val="60000"/>
                    <a:lumOff val="40000"/>
                  </a:schemeClr>
                </a:solidFill>
              </a:rPr>
              <a:t>1. Machine Learning A Probabilistic Perspective </a:t>
            </a:r>
            <a:r>
              <a:rPr lang="en-US" sz="1100" i="1" dirty="0">
                <a:solidFill>
                  <a:schemeClr val="bg2">
                    <a:lumMod val="60000"/>
                    <a:lumOff val="40000"/>
                  </a:schemeClr>
                </a:solidFill>
              </a:rPr>
              <a:t>Kevin P. Murphy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3" name="Title 2">
            <a:extLst>
              <a:ext uri="{FF2B5EF4-FFF2-40B4-BE49-F238E27FC236}">
                <a16:creationId xmlns:a16="http://schemas.microsoft.com/office/drawing/2014/main" id="{ED5EE593-50B4-614B-AD23-67C8C2D6485A}"/>
              </a:ext>
            </a:extLst>
          </p:cNvPr>
          <p:cNvSpPr>
            <a:spLocks noGrp="1"/>
          </p:cNvSpPr>
          <p:nvPr>
            <p:ph type="title"/>
          </p:nvPr>
        </p:nvSpPr>
        <p:spPr>
          <a:xfrm>
            <a:off x="311700" y="87827"/>
            <a:ext cx="4260300" cy="572700"/>
          </a:xfrm>
        </p:spPr>
        <p:txBody>
          <a:bodyPr/>
          <a:lstStyle/>
          <a:p>
            <a:r>
              <a:rPr lang="en-US" dirty="0"/>
              <a:t>Supervised</a:t>
            </a:r>
          </a:p>
        </p:txBody>
      </p:sp>
      <p:pic>
        <p:nvPicPr>
          <p:cNvPr id="7" name="Picture 6">
            <a:extLst>
              <a:ext uri="{FF2B5EF4-FFF2-40B4-BE49-F238E27FC236}">
                <a16:creationId xmlns:a16="http://schemas.microsoft.com/office/drawing/2014/main" id="{4F03BDB3-495D-FC46-8EA6-7C2E79DF4400}"/>
              </a:ext>
            </a:extLst>
          </p:cNvPr>
          <p:cNvPicPr>
            <a:picLocks noChangeAspect="1"/>
          </p:cNvPicPr>
          <p:nvPr/>
        </p:nvPicPr>
        <p:blipFill>
          <a:blip r:embed="rId3"/>
          <a:stretch>
            <a:fillRect/>
          </a:stretch>
        </p:blipFill>
        <p:spPr>
          <a:xfrm>
            <a:off x="311699" y="695314"/>
            <a:ext cx="2432277" cy="1362075"/>
          </a:xfrm>
          <a:prstGeom prst="rect">
            <a:avLst/>
          </a:prstGeom>
        </p:spPr>
      </p:pic>
      <p:pic>
        <p:nvPicPr>
          <p:cNvPr id="8" name="Picture 7">
            <a:extLst>
              <a:ext uri="{FF2B5EF4-FFF2-40B4-BE49-F238E27FC236}">
                <a16:creationId xmlns:a16="http://schemas.microsoft.com/office/drawing/2014/main" id="{769CC5F8-794F-3744-8206-BA1D93C4EE6B}"/>
              </a:ext>
            </a:extLst>
          </p:cNvPr>
          <p:cNvPicPr>
            <a:picLocks noChangeAspect="1"/>
          </p:cNvPicPr>
          <p:nvPr/>
        </p:nvPicPr>
        <p:blipFill>
          <a:blip r:embed="rId4"/>
          <a:stretch>
            <a:fillRect/>
          </a:stretch>
        </p:blipFill>
        <p:spPr>
          <a:xfrm>
            <a:off x="311699" y="2135034"/>
            <a:ext cx="2432277" cy="1469501"/>
          </a:xfrm>
          <a:prstGeom prst="rect">
            <a:avLst/>
          </a:prstGeom>
        </p:spPr>
      </p:pic>
      <p:pic>
        <p:nvPicPr>
          <p:cNvPr id="9" name="Picture 8">
            <a:extLst>
              <a:ext uri="{FF2B5EF4-FFF2-40B4-BE49-F238E27FC236}">
                <a16:creationId xmlns:a16="http://schemas.microsoft.com/office/drawing/2014/main" id="{2C2B0B70-030E-1542-B494-3CE4194D0347}"/>
              </a:ext>
            </a:extLst>
          </p:cNvPr>
          <p:cNvPicPr>
            <a:picLocks noChangeAspect="1"/>
          </p:cNvPicPr>
          <p:nvPr/>
        </p:nvPicPr>
        <p:blipFill>
          <a:blip r:embed="rId5"/>
          <a:stretch>
            <a:fillRect/>
          </a:stretch>
        </p:blipFill>
        <p:spPr>
          <a:xfrm>
            <a:off x="311699" y="3667890"/>
            <a:ext cx="2432276" cy="1303573"/>
          </a:xfrm>
          <a:prstGeom prst="rect">
            <a:avLst/>
          </a:prstGeom>
        </p:spPr>
      </p:pic>
      <p:sp>
        <p:nvSpPr>
          <p:cNvPr id="10" name="TextBox 9">
            <a:extLst>
              <a:ext uri="{FF2B5EF4-FFF2-40B4-BE49-F238E27FC236}">
                <a16:creationId xmlns:a16="http://schemas.microsoft.com/office/drawing/2014/main" id="{76CFBAFA-C8DC-BA47-9443-00ACA4498260}"/>
              </a:ext>
            </a:extLst>
          </p:cNvPr>
          <p:cNvSpPr txBox="1"/>
          <p:nvPr/>
        </p:nvSpPr>
        <p:spPr>
          <a:xfrm>
            <a:off x="2743975" y="1166948"/>
            <a:ext cx="1543050" cy="461665"/>
          </a:xfrm>
          <a:prstGeom prst="rect">
            <a:avLst/>
          </a:prstGeom>
          <a:noFill/>
        </p:spPr>
        <p:txBody>
          <a:bodyPr wrap="square" rtlCol="0">
            <a:spAutoFit/>
          </a:bodyPr>
          <a:lstStyle/>
          <a:p>
            <a:r>
              <a:rPr lang="en-US" sz="2400" dirty="0"/>
              <a:t>LION</a:t>
            </a:r>
          </a:p>
        </p:txBody>
      </p:sp>
      <p:sp>
        <p:nvSpPr>
          <p:cNvPr id="13" name="TextBox 12">
            <a:extLst>
              <a:ext uri="{FF2B5EF4-FFF2-40B4-BE49-F238E27FC236}">
                <a16:creationId xmlns:a16="http://schemas.microsoft.com/office/drawing/2014/main" id="{412259FF-ED0A-A741-AA65-C36E6EB448A9}"/>
              </a:ext>
            </a:extLst>
          </p:cNvPr>
          <p:cNvSpPr txBox="1"/>
          <p:nvPr/>
        </p:nvSpPr>
        <p:spPr>
          <a:xfrm>
            <a:off x="2743975" y="2638951"/>
            <a:ext cx="1543050" cy="461665"/>
          </a:xfrm>
          <a:prstGeom prst="rect">
            <a:avLst/>
          </a:prstGeom>
          <a:noFill/>
        </p:spPr>
        <p:txBody>
          <a:bodyPr wrap="square" rtlCol="0">
            <a:spAutoFit/>
          </a:bodyPr>
          <a:lstStyle/>
          <a:p>
            <a:r>
              <a:rPr lang="en-US" sz="2400" dirty="0"/>
              <a:t>TIGER</a:t>
            </a:r>
          </a:p>
        </p:txBody>
      </p:sp>
      <p:sp>
        <p:nvSpPr>
          <p:cNvPr id="14" name="TextBox 13">
            <a:extLst>
              <a:ext uri="{FF2B5EF4-FFF2-40B4-BE49-F238E27FC236}">
                <a16:creationId xmlns:a16="http://schemas.microsoft.com/office/drawing/2014/main" id="{9A39BAC9-1834-084D-9D45-5CB829FBC2C0}"/>
              </a:ext>
            </a:extLst>
          </p:cNvPr>
          <p:cNvSpPr txBox="1"/>
          <p:nvPr/>
        </p:nvSpPr>
        <p:spPr>
          <a:xfrm>
            <a:off x="2743975" y="4088843"/>
            <a:ext cx="1543050" cy="461665"/>
          </a:xfrm>
          <a:prstGeom prst="rect">
            <a:avLst/>
          </a:prstGeom>
          <a:noFill/>
        </p:spPr>
        <p:txBody>
          <a:bodyPr wrap="square" rtlCol="0">
            <a:spAutoFit/>
          </a:bodyPr>
          <a:lstStyle/>
          <a:p>
            <a:r>
              <a:rPr lang="en-US" sz="2400" dirty="0"/>
              <a:t>SLOTH</a:t>
            </a:r>
          </a:p>
        </p:txBody>
      </p:sp>
      <p:pic>
        <p:nvPicPr>
          <p:cNvPr id="11" name="Picture 10">
            <a:extLst>
              <a:ext uri="{FF2B5EF4-FFF2-40B4-BE49-F238E27FC236}">
                <a16:creationId xmlns:a16="http://schemas.microsoft.com/office/drawing/2014/main" id="{E1B3BEC1-2574-994B-AC25-DBB853F1505E}"/>
              </a:ext>
            </a:extLst>
          </p:cNvPr>
          <p:cNvPicPr>
            <a:picLocks noChangeAspect="1"/>
          </p:cNvPicPr>
          <p:nvPr/>
        </p:nvPicPr>
        <p:blipFill>
          <a:blip r:embed="rId6"/>
          <a:stretch>
            <a:fillRect/>
          </a:stretch>
        </p:blipFill>
        <p:spPr>
          <a:xfrm>
            <a:off x="3671888" y="0"/>
            <a:ext cx="4429451" cy="3100616"/>
          </a:xfrm>
          <a:prstGeom prst="rect">
            <a:avLst/>
          </a:prstGeom>
        </p:spPr>
      </p:pic>
      <p:graphicFrame>
        <p:nvGraphicFramePr>
          <p:cNvPr id="12" name="Table 11">
            <a:extLst>
              <a:ext uri="{FF2B5EF4-FFF2-40B4-BE49-F238E27FC236}">
                <a16:creationId xmlns:a16="http://schemas.microsoft.com/office/drawing/2014/main" id="{417D40F7-EBDB-4A49-94F0-A0984021C899}"/>
              </a:ext>
            </a:extLst>
          </p:cNvPr>
          <p:cNvGraphicFramePr>
            <a:graphicFrameLocks noGrp="1"/>
          </p:cNvGraphicFramePr>
          <p:nvPr>
            <p:extLst>
              <p:ext uri="{D42A27DB-BD31-4B8C-83A1-F6EECF244321}">
                <p14:modId xmlns:p14="http://schemas.microsoft.com/office/powerpoint/2010/main" val="3042649303"/>
              </p:ext>
            </p:extLst>
          </p:nvPr>
        </p:nvGraphicFramePr>
        <p:xfrm>
          <a:off x="6400026" y="1559927"/>
          <a:ext cx="2310153" cy="3416298"/>
        </p:xfrm>
        <a:graphic>
          <a:graphicData uri="http://schemas.openxmlformats.org/drawingml/2006/table">
            <a:tbl>
              <a:tblPr>
                <a:tableStyleId>{073A0DAA-6AF3-43AB-8588-CEC1D06C72B9}</a:tableStyleId>
              </a:tblPr>
              <a:tblGrid>
                <a:gridCol w="943199">
                  <a:extLst>
                    <a:ext uri="{9D8B030D-6E8A-4147-A177-3AD203B41FA5}">
                      <a16:colId xmlns:a16="http://schemas.microsoft.com/office/drawing/2014/main" val="1695782878"/>
                    </a:ext>
                  </a:extLst>
                </a:gridCol>
                <a:gridCol w="1366954">
                  <a:extLst>
                    <a:ext uri="{9D8B030D-6E8A-4147-A177-3AD203B41FA5}">
                      <a16:colId xmlns:a16="http://schemas.microsoft.com/office/drawing/2014/main" val="904577577"/>
                    </a:ext>
                  </a:extLst>
                </a:gridCol>
              </a:tblGrid>
              <a:tr h="294509">
                <a:tc>
                  <a:txBody>
                    <a:bodyPr/>
                    <a:lstStyle/>
                    <a:p>
                      <a:pPr algn="ctr" fontAlgn="b"/>
                      <a:r>
                        <a:rPr lang="en-US" sz="1700" u="none" strike="noStrike">
                          <a:effectLst/>
                        </a:rPr>
                        <a:t>Input (x)</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700" u="none" strike="noStrike">
                          <a:effectLst/>
                        </a:rPr>
                        <a:t>Output (y)</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14824833"/>
                  </a:ext>
                </a:extLst>
              </a:tr>
              <a:tr h="282728">
                <a:tc>
                  <a:txBody>
                    <a:bodyPr/>
                    <a:lstStyle/>
                    <a:p>
                      <a:pPr algn="r" fontAlgn="b"/>
                      <a:r>
                        <a:rPr lang="en-US" sz="1700" u="none" strike="noStrike">
                          <a:effectLst/>
                        </a:rPr>
                        <a:t>0</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700" u="none" strike="noStrike">
                          <a:effectLst/>
                        </a:rPr>
                        <a:t>4.41377431</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82482886"/>
                  </a:ext>
                </a:extLst>
              </a:tr>
              <a:tr h="282728">
                <a:tc>
                  <a:txBody>
                    <a:bodyPr/>
                    <a:lstStyle/>
                    <a:p>
                      <a:pPr algn="r" fontAlgn="b"/>
                      <a:r>
                        <a:rPr lang="en-US" sz="1700" u="none" strike="noStrike">
                          <a:effectLst/>
                        </a:rPr>
                        <a:t>0.2</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700" u="none" strike="noStrike">
                          <a:effectLst/>
                        </a:rPr>
                        <a:t>4.71816215</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6567047"/>
                  </a:ext>
                </a:extLst>
              </a:tr>
              <a:tr h="282728">
                <a:tc>
                  <a:txBody>
                    <a:bodyPr/>
                    <a:lstStyle/>
                    <a:p>
                      <a:pPr algn="r" fontAlgn="b"/>
                      <a:r>
                        <a:rPr lang="en-US" sz="1700" u="none" strike="noStrike">
                          <a:effectLst/>
                        </a:rPr>
                        <a:t>0.4</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700" u="none" strike="noStrike">
                          <a:effectLst/>
                        </a:rPr>
                        <a:t>5.11207394</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5949991"/>
                  </a:ext>
                </a:extLst>
              </a:tr>
              <a:tr h="282728">
                <a:tc>
                  <a:txBody>
                    <a:bodyPr/>
                    <a:lstStyle/>
                    <a:p>
                      <a:pPr algn="r" fontAlgn="b"/>
                      <a:r>
                        <a:rPr lang="en-US" sz="1700" u="none" strike="noStrike">
                          <a:effectLst/>
                        </a:rPr>
                        <a:t>0.6</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700" u="none" strike="noStrike">
                          <a:effectLst/>
                        </a:rPr>
                        <a:t>5.87469413</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96823180"/>
                  </a:ext>
                </a:extLst>
              </a:tr>
              <a:tr h="282728">
                <a:tc>
                  <a:txBody>
                    <a:bodyPr/>
                    <a:lstStyle/>
                    <a:p>
                      <a:pPr algn="r" fontAlgn="b"/>
                      <a:r>
                        <a:rPr lang="en-US" sz="1700" u="none" strike="noStrike">
                          <a:effectLst/>
                        </a:rPr>
                        <a:t>0.8</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700" u="none" strike="noStrike">
                          <a:effectLst/>
                        </a:rPr>
                        <a:t>6.41883521</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81025260"/>
                  </a:ext>
                </a:extLst>
              </a:tr>
              <a:tr h="282728">
                <a:tc>
                  <a:txBody>
                    <a:bodyPr/>
                    <a:lstStyle/>
                    <a:p>
                      <a:pPr algn="r" fontAlgn="b"/>
                      <a:r>
                        <a:rPr lang="en-US" sz="1700" u="none" strike="noStrike">
                          <a:effectLst/>
                        </a:rPr>
                        <a:t>1</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700" u="none" strike="noStrike">
                          <a:effectLst/>
                        </a:rPr>
                        <a:t>6.79750539</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81120722"/>
                  </a:ext>
                </a:extLst>
              </a:tr>
              <a:tr h="282728">
                <a:tc>
                  <a:txBody>
                    <a:bodyPr/>
                    <a:lstStyle/>
                    <a:p>
                      <a:pPr algn="r" fontAlgn="b"/>
                      <a:r>
                        <a:rPr lang="en-US" sz="1700" u="none" strike="noStrike">
                          <a:effectLst/>
                        </a:rPr>
                        <a:t>1.2</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700" u="none" strike="noStrike">
                          <a:effectLst/>
                        </a:rPr>
                        <a:t>7.68607383</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69276099"/>
                  </a:ext>
                </a:extLst>
              </a:tr>
              <a:tr h="282728">
                <a:tc>
                  <a:txBody>
                    <a:bodyPr/>
                    <a:lstStyle/>
                    <a:p>
                      <a:pPr algn="r" fontAlgn="b"/>
                      <a:r>
                        <a:rPr lang="en-US" sz="1700" u="none" strike="noStrike">
                          <a:effectLst/>
                        </a:rPr>
                        <a:t>1.4</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700" u="none" strike="noStrike">
                          <a:effectLst/>
                        </a:rPr>
                        <a:t>8.30457583</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8611206"/>
                  </a:ext>
                </a:extLst>
              </a:tr>
              <a:tr h="282728">
                <a:tc>
                  <a:txBody>
                    <a:bodyPr/>
                    <a:lstStyle/>
                    <a:p>
                      <a:pPr algn="r" fontAlgn="b"/>
                      <a:r>
                        <a:rPr lang="en-US" sz="1700" u="none" strike="noStrike">
                          <a:effectLst/>
                        </a:rPr>
                        <a:t>1.6</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700" u="none" strike="noStrike">
                          <a:effectLst/>
                        </a:rPr>
                        <a:t>9.03665808</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60454926"/>
                  </a:ext>
                </a:extLst>
              </a:tr>
              <a:tr h="282728">
                <a:tc>
                  <a:txBody>
                    <a:bodyPr/>
                    <a:lstStyle/>
                    <a:p>
                      <a:pPr algn="r" fontAlgn="b"/>
                      <a:r>
                        <a:rPr lang="en-US" sz="1700" u="none" strike="noStrike">
                          <a:effectLst/>
                        </a:rPr>
                        <a:t>1.8</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700" u="none" strike="noStrike">
                          <a:effectLst/>
                        </a:rPr>
                        <a:t>9.61995057</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08448932"/>
                  </a:ext>
                </a:extLst>
              </a:tr>
              <a:tr h="294509">
                <a:tc>
                  <a:txBody>
                    <a:bodyPr/>
                    <a:lstStyle/>
                    <a:p>
                      <a:pPr algn="r" fontAlgn="b"/>
                      <a:r>
                        <a:rPr lang="en-US" sz="1700" u="none" strike="noStrike">
                          <a:effectLst/>
                        </a:rPr>
                        <a:t>…</a:t>
                      </a:r>
                      <a:endParaRPr lang="en-US" sz="1700" b="0" i="0" u="none" strike="noStrike">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700" u="none" strike="noStrike" dirty="0">
                          <a:effectLst/>
                        </a:rPr>
                        <a:t>…</a:t>
                      </a:r>
                      <a:endParaRPr lang="en-US" sz="1700" b="0" i="0" u="none" strike="noStrike" dirty="0">
                        <a:solidFill>
                          <a:srgbClr val="000000"/>
                        </a:solidFill>
                        <a:effectLst/>
                        <a:latin typeface="Calibri" panose="020F0502020204030204" pitchFamily="34" charset="0"/>
                      </a:endParaRPr>
                    </a:p>
                  </a:txBody>
                  <a:tcPr marL="8835" marR="8835" marT="883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4592187"/>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126C9175-E0AB-154C-A4AB-EF402C6B0A49}"/>
              </a:ext>
            </a:extLst>
          </p:cNvPr>
          <p:cNvSpPr txBox="1">
            <a:spLocks/>
          </p:cNvSpPr>
          <p:nvPr/>
        </p:nvSpPr>
        <p:spPr>
          <a:xfrm>
            <a:off x="125963" y="102114"/>
            <a:ext cx="42603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dirty="0"/>
              <a:t>Unsupervised</a:t>
            </a:r>
          </a:p>
        </p:txBody>
      </p:sp>
      <p:pic>
        <p:nvPicPr>
          <p:cNvPr id="5" name="Picture 4">
            <a:extLst>
              <a:ext uri="{FF2B5EF4-FFF2-40B4-BE49-F238E27FC236}">
                <a16:creationId xmlns:a16="http://schemas.microsoft.com/office/drawing/2014/main" id="{96FB31D8-758D-FB40-AE31-CCAEA5527E5B}"/>
              </a:ext>
            </a:extLst>
          </p:cNvPr>
          <p:cNvPicPr>
            <a:picLocks noChangeAspect="1"/>
          </p:cNvPicPr>
          <p:nvPr/>
        </p:nvPicPr>
        <p:blipFill>
          <a:blip r:embed="rId3"/>
          <a:stretch>
            <a:fillRect/>
          </a:stretch>
        </p:blipFill>
        <p:spPr>
          <a:xfrm>
            <a:off x="247162" y="709601"/>
            <a:ext cx="2432277" cy="1362075"/>
          </a:xfrm>
          <a:prstGeom prst="rect">
            <a:avLst/>
          </a:prstGeom>
        </p:spPr>
      </p:pic>
      <p:pic>
        <p:nvPicPr>
          <p:cNvPr id="6" name="Picture 5">
            <a:extLst>
              <a:ext uri="{FF2B5EF4-FFF2-40B4-BE49-F238E27FC236}">
                <a16:creationId xmlns:a16="http://schemas.microsoft.com/office/drawing/2014/main" id="{A20461F5-2327-4C43-9325-38CF8CEF97F9}"/>
              </a:ext>
            </a:extLst>
          </p:cNvPr>
          <p:cNvPicPr>
            <a:picLocks noChangeAspect="1"/>
          </p:cNvPicPr>
          <p:nvPr/>
        </p:nvPicPr>
        <p:blipFill>
          <a:blip r:embed="rId4"/>
          <a:stretch>
            <a:fillRect/>
          </a:stretch>
        </p:blipFill>
        <p:spPr>
          <a:xfrm>
            <a:off x="247162" y="2149321"/>
            <a:ext cx="2432277" cy="1469501"/>
          </a:xfrm>
          <a:prstGeom prst="rect">
            <a:avLst/>
          </a:prstGeom>
        </p:spPr>
      </p:pic>
      <p:pic>
        <p:nvPicPr>
          <p:cNvPr id="7" name="Picture 6">
            <a:extLst>
              <a:ext uri="{FF2B5EF4-FFF2-40B4-BE49-F238E27FC236}">
                <a16:creationId xmlns:a16="http://schemas.microsoft.com/office/drawing/2014/main" id="{D153D3C5-39EC-A249-8C57-0DAAF48871BD}"/>
              </a:ext>
            </a:extLst>
          </p:cNvPr>
          <p:cNvPicPr>
            <a:picLocks noChangeAspect="1"/>
          </p:cNvPicPr>
          <p:nvPr/>
        </p:nvPicPr>
        <p:blipFill>
          <a:blip r:embed="rId5"/>
          <a:stretch>
            <a:fillRect/>
          </a:stretch>
        </p:blipFill>
        <p:spPr>
          <a:xfrm>
            <a:off x="247162" y="3682177"/>
            <a:ext cx="2432276" cy="1303573"/>
          </a:xfrm>
          <a:prstGeom prst="rect">
            <a:avLst/>
          </a:prstGeom>
        </p:spPr>
      </p:pic>
      <p:sp>
        <p:nvSpPr>
          <p:cNvPr id="8" name="Oval 7">
            <a:extLst>
              <a:ext uri="{FF2B5EF4-FFF2-40B4-BE49-F238E27FC236}">
                <a16:creationId xmlns:a16="http://schemas.microsoft.com/office/drawing/2014/main" id="{5ACEB306-7F48-484E-B278-B0F612E458DC}"/>
              </a:ext>
            </a:extLst>
          </p:cNvPr>
          <p:cNvSpPr/>
          <p:nvPr/>
        </p:nvSpPr>
        <p:spPr>
          <a:xfrm>
            <a:off x="6552138" y="1535905"/>
            <a:ext cx="271463" cy="2714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C22FF4DA-D202-1444-BFA6-DD64995131BE}"/>
              </a:ext>
            </a:extLst>
          </p:cNvPr>
          <p:cNvSpPr/>
          <p:nvPr/>
        </p:nvSpPr>
        <p:spPr>
          <a:xfrm>
            <a:off x="6237814" y="1769268"/>
            <a:ext cx="271463" cy="2714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16CC92C0-90DC-294A-8003-5C2569566227}"/>
              </a:ext>
            </a:extLst>
          </p:cNvPr>
          <p:cNvSpPr/>
          <p:nvPr/>
        </p:nvSpPr>
        <p:spPr>
          <a:xfrm>
            <a:off x="6583095" y="1935944"/>
            <a:ext cx="271463" cy="2714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F2E0BE5-19A1-084D-A7F7-F5CF204B2337}"/>
              </a:ext>
            </a:extLst>
          </p:cNvPr>
          <p:cNvSpPr/>
          <p:nvPr/>
        </p:nvSpPr>
        <p:spPr>
          <a:xfrm>
            <a:off x="6897419" y="1769267"/>
            <a:ext cx="271463" cy="2714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B6A2570-5EF7-6D49-99A2-0E70C33B7E9D}"/>
              </a:ext>
            </a:extLst>
          </p:cNvPr>
          <p:cNvSpPr/>
          <p:nvPr/>
        </p:nvSpPr>
        <p:spPr>
          <a:xfrm>
            <a:off x="6268771" y="2178832"/>
            <a:ext cx="271463" cy="2714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3C7E7D2-3250-CA4A-9451-CFA613A99246}"/>
              </a:ext>
            </a:extLst>
          </p:cNvPr>
          <p:cNvSpPr/>
          <p:nvPr/>
        </p:nvSpPr>
        <p:spPr>
          <a:xfrm>
            <a:off x="6787883" y="2224075"/>
            <a:ext cx="271463" cy="2714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BD78E6A-210F-9E48-981A-F97045E220DC}"/>
              </a:ext>
            </a:extLst>
          </p:cNvPr>
          <p:cNvSpPr/>
          <p:nvPr/>
        </p:nvSpPr>
        <p:spPr>
          <a:xfrm>
            <a:off x="4629151" y="1623160"/>
            <a:ext cx="271463" cy="271463"/>
          </a:xfrm>
          <a:prstGeom prst="ellipse">
            <a:avLst/>
          </a:prstGeom>
          <a:solidFill>
            <a:schemeClr val="accent5">
              <a:lumMod val="75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F0A24D7B-1E56-E84D-BEED-60F738815FA8}"/>
              </a:ext>
            </a:extLst>
          </p:cNvPr>
          <p:cNvSpPr/>
          <p:nvPr/>
        </p:nvSpPr>
        <p:spPr>
          <a:xfrm>
            <a:off x="4769644" y="2027962"/>
            <a:ext cx="271463" cy="271463"/>
          </a:xfrm>
          <a:prstGeom prst="ellipse">
            <a:avLst/>
          </a:prstGeom>
          <a:solidFill>
            <a:schemeClr val="accent5">
              <a:lumMod val="75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3EB6A09-AEA5-8541-AE7D-4C833CBF9FFB}"/>
              </a:ext>
            </a:extLst>
          </p:cNvPr>
          <p:cNvSpPr/>
          <p:nvPr/>
        </p:nvSpPr>
        <p:spPr>
          <a:xfrm>
            <a:off x="5026819" y="1758891"/>
            <a:ext cx="271463" cy="271463"/>
          </a:xfrm>
          <a:prstGeom prst="ellipse">
            <a:avLst/>
          </a:prstGeom>
          <a:solidFill>
            <a:schemeClr val="accent5">
              <a:lumMod val="75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3474FB70-696E-C74A-88C6-199F64FEC3F2}"/>
              </a:ext>
            </a:extLst>
          </p:cNvPr>
          <p:cNvSpPr/>
          <p:nvPr/>
        </p:nvSpPr>
        <p:spPr>
          <a:xfrm>
            <a:off x="4386263" y="1954144"/>
            <a:ext cx="271463" cy="271463"/>
          </a:xfrm>
          <a:prstGeom prst="ellipse">
            <a:avLst/>
          </a:prstGeom>
          <a:solidFill>
            <a:schemeClr val="accent5">
              <a:lumMod val="75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B0E2E3B-912A-804A-91B4-963CF4725C71}"/>
              </a:ext>
            </a:extLst>
          </p:cNvPr>
          <p:cNvSpPr/>
          <p:nvPr/>
        </p:nvSpPr>
        <p:spPr>
          <a:xfrm>
            <a:off x="4900614" y="1449318"/>
            <a:ext cx="271463" cy="271463"/>
          </a:xfrm>
          <a:prstGeom prst="ellipse">
            <a:avLst/>
          </a:prstGeom>
          <a:solidFill>
            <a:schemeClr val="accent5">
              <a:lumMod val="75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DE54654-D29C-F246-A89E-7C710E4897AA}"/>
              </a:ext>
            </a:extLst>
          </p:cNvPr>
          <p:cNvSpPr/>
          <p:nvPr/>
        </p:nvSpPr>
        <p:spPr>
          <a:xfrm>
            <a:off x="5823744" y="3017217"/>
            <a:ext cx="271463" cy="271463"/>
          </a:xfrm>
          <a:prstGeom prst="ellipse">
            <a:avLst/>
          </a:prstGeom>
          <a:solidFill>
            <a:schemeClr val="tx1">
              <a:lumMod val="75000"/>
              <a:lumOff val="2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A168B78A-2C7F-164A-9F37-417952C24E89}"/>
              </a:ext>
            </a:extLst>
          </p:cNvPr>
          <p:cNvSpPr/>
          <p:nvPr/>
        </p:nvSpPr>
        <p:spPr>
          <a:xfrm>
            <a:off x="6019006" y="3332221"/>
            <a:ext cx="271463" cy="271463"/>
          </a:xfrm>
          <a:prstGeom prst="ellipse">
            <a:avLst/>
          </a:prstGeom>
          <a:solidFill>
            <a:schemeClr val="tx1">
              <a:lumMod val="75000"/>
              <a:lumOff val="2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92B6C9A2-C393-DB44-8C83-1C9891D32D84}"/>
              </a:ext>
            </a:extLst>
          </p:cNvPr>
          <p:cNvSpPr/>
          <p:nvPr/>
        </p:nvSpPr>
        <p:spPr>
          <a:xfrm>
            <a:off x="5437980" y="3152948"/>
            <a:ext cx="271463" cy="271463"/>
          </a:xfrm>
          <a:prstGeom prst="ellipse">
            <a:avLst/>
          </a:prstGeom>
          <a:solidFill>
            <a:schemeClr val="tx1">
              <a:lumMod val="75000"/>
              <a:lumOff val="2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DBBA448-BA2C-484E-B05B-86DCD0675E7F}"/>
              </a:ext>
            </a:extLst>
          </p:cNvPr>
          <p:cNvSpPr/>
          <p:nvPr/>
        </p:nvSpPr>
        <p:spPr>
          <a:xfrm>
            <a:off x="5535612" y="3541770"/>
            <a:ext cx="271463" cy="271463"/>
          </a:xfrm>
          <a:prstGeom prst="ellipse">
            <a:avLst/>
          </a:prstGeom>
          <a:solidFill>
            <a:schemeClr val="tx1">
              <a:lumMod val="75000"/>
              <a:lumOff val="2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DB1679AB-2418-F644-970C-E4124B284CCE}"/>
              </a:ext>
            </a:extLst>
          </p:cNvPr>
          <p:cNvSpPr/>
          <p:nvPr/>
        </p:nvSpPr>
        <p:spPr>
          <a:xfrm>
            <a:off x="5928518" y="3677502"/>
            <a:ext cx="271463" cy="271463"/>
          </a:xfrm>
          <a:prstGeom prst="ellipse">
            <a:avLst/>
          </a:prstGeom>
          <a:solidFill>
            <a:schemeClr val="tx1">
              <a:lumMod val="75000"/>
              <a:lumOff val="2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8B9BC0C-3A15-1D4E-8387-264AA739E9C0}"/>
              </a:ext>
            </a:extLst>
          </p:cNvPr>
          <p:cNvSpPr/>
          <p:nvPr/>
        </p:nvSpPr>
        <p:spPr>
          <a:xfrm>
            <a:off x="5696345" y="3347359"/>
            <a:ext cx="271463" cy="271463"/>
          </a:xfrm>
          <a:prstGeom prst="ellipse">
            <a:avLst/>
          </a:prstGeom>
          <a:solidFill>
            <a:schemeClr val="tx1">
              <a:lumMod val="75000"/>
              <a:lumOff val="2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6DF45463-FAD1-4948-A0B5-1C4BC346606F}"/>
              </a:ext>
            </a:extLst>
          </p:cNvPr>
          <p:cNvSpPr/>
          <p:nvPr/>
        </p:nvSpPr>
        <p:spPr>
          <a:xfrm>
            <a:off x="6625956" y="2145493"/>
            <a:ext cx="271463" cy="2714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4321503D-0A2F-FE49-B0A4-093A50C33528}"/>
              </a:ext>
            </a:extLst>
          </p:cNvPr>
          <p:cNvSpPr/>
          <p:nvPr/>
        </p:nvSpPr>
        <p:spPr>
          <a:xfrm>
            <a:off x="4920853" y="1544654"/>
            <a:ext cx="271463" cy="271463"/>
          </a:xfrm>
          <a:prstGeom prst="ellipse">
            <a:avLst/>
          </a:prstGeom>
          <a:solidFill>
            <a:schemeClr val="accent5">
              <a:lumMod val="75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78BD79F-9966-BA45-A09A-51919930F94A}"/>
              </a:ext>
            </a:extLst>
          </p:cNvPr>
          <p:cNvSpPr/>
          <p:nvPr/>
        </p:nvSpPr>
        <p:spPr>
          <a:xfrm>
            <a:off x="4699397" y="1937476"/>
            <a:ext cx="271463" cy="271463"/>
          </a:xfrm>
          <a:prstGeom prst="ellipse">
            <a:avLst/>
          </a:prstGeom>
          <a:solidFill>
            <a:schemeClr val="accent5">
              <a:lumMod val="75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40485F45-15AA-B646-AC97-B6A8E95F9560}"/>
              </a:ext>
            </a:extLst>
          </p:cNvPr>
          <p:cNvPicPr>
            <a:picLocks noChangeAspect="1"/>
          </p:cNvPicPr>
          <p:nvPr/>
        </p:nvPicPr>
        <p:blipFill>
          <a:blip r:embed="rId3"/>
          <a:stretch>
            <a:fillRect/>
          </a:stretch>
        </p:blipFill>
        <p:spPr>
          <a:xfrm>
            <a:off x="6567902" y="102392"/>
            <a:ext cx="2432277" cy="1362075"/>
          </a:xfrm>
          <a:prstGeom prst="rect">
            <a:avLst/>
          </a:prstGeom>
        </p:spPr>
      </p:pic>
      <p:pic>
        <p:nvPicPr>
          <p:cNvPr id="29" name="Picture 28">
            <a:extLst>
              <a:ext uri="{FF2B5EF4-FFF2-40B4-BE49-F238E27FC236}">
                <a16:creationId xmlns:a16="http://schemas.microsoft.com/office/drawing/2014/main" id="{2E809AA1-DE81-2C4A-BF22-2D69064EADCC}"/>
              </a:ext>
            </a:extLst>
          </p:cNvPr>
          <p:cNvPicPr>
            <a:picLocks noChangeAspect="1"/>
          </p:cNvPicPr>
          <p:nvPr/>
        </p:nvPicPr>
        <p:blipFill>
          <a:blip r:embed="rId4"/>
          <a:stretch>
            <a:fillRect/>
          </a:stretch>
        </p:blipFill>
        <p:spPr>
          <a:xfrm>
            <a:off x="6373545" y="3516249"/>
            <a:ext cx="2432277" cy="1469501"/>
          </a:xfrm>
          <a:prstGeom prst="rect">
            <a:avLst/>
          </a:prstGeom>
        </p:spPr>
      </p:pic>
      <p:pic>
        <p:nvPicPr>
          <p:cNvPr id="31" name="Picture 30">
            <a:extLst>
              <a:ext uri="{FF2B5EF4-FFF2-40B4-BE49-F238E27FC236}">
                <a16:creationId xmlns:a16="http://schemas.microsoft.com/office/drawing/2014/main" id="{FC7234AB-FD40-604D-BF28-37276AD8EDD0}"/>
              </a:ext>
            </a:extLst>
          </p:cNvPr>
          <p:cNvPicPr>
            <a:picLocks noChangeAspect="1"/>
          </p:cNvPicPr>
          <p:nvPr/>
        </p:nvPicPr>
        <p:blipFill>
          <a:blip r:embed="rId5"/>
          <a:stretch>
            <a:fillRect/>
          </a:stretch>
        </p:blipFill>
        <p:spPr>
          <a:xfrm>
            <a:off x="1991047" y="709601"/>
            <a:ext cx="2432276" cy="1303573"/>
          </a:xfrm>
          <a:prstGeom prst="rect">
            <a:avLst/>
          </a:prstGeom>
        </p:spPr>
      </p:pic>
    </p:spTree>
    <p:extLst>
      <p:ext uri="{BB962C8B-B14F-4D97-AF65-F5344CB8AC3E}">
        <p14:creationId xmlns:p14="http://schemas.microsoft.com/office/powerpoint/2010/main" val="3853033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6"/>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nodeType="clickEffect">
                                  <p:stCondLst>
                                    <p:cond delay="0"/>
                                  </p:stCondLst>
                                  <p:childTnLst>
                                    <p:set>
                                      <p:cBhvr>
                                        <p:cTn id="56" dur="1" fill="hold">
                                          <p:stCondLst>
                                            <p:cond delay="0"/>
                                          </p:stCondLst>
                                        </p:cTn>
                                        <p:tgtEl>
                                          <p:spTgt spid="5"/>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28"/>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nodeType="clickEffect">
                                  <p:stCondLst>
                                    <p:cond delay="0"/>
                                  </p:stCondLst>
                                  <p:childTnLst>
                                    <p:set>
                                      <p:cBhvr>
                                        <p:cTn id="64" dur="1" fill="hold">
                                          <p:stCondLst>
                                            <p:cond delay="0"/>
                                          </p:stCondLst>
                                        </p:cTn>
                                        <p:tgtEl>
                                          <p:spTgt spid="6"/>
                                        </p:tgtEl>
                                        <p:attrNameLst>
                                          <p:attrName>style.visibility</p:attrName>
                                        </p:attrNameLst>
                                      </p:cBhvr>
                                      <p:to>
                                        <p:strVal val="hidden"/>
                                      </p:to>
                                    </p:set>
                                  </p:childTnLst>
                                </p:cTn>
                              </p:par>
                              <p:par>
                                <p:cTn id="65" presetID="1" presetClass="entr" presetSubtype="0" fill="hold" nodeType="withEffect">
                                  <p:stCondLst>
                                    <p:cond delay="0"/>
                                  </p:stCondLst>
                                  <p:childTnLst>
                                    <p:set>
                                      <p:cBhvr>
                                        <p:cTn id="66" dur="1" fill="hold">
                                          <p:stCondLst>
                                            <p:cond delay="0"/>
                                          </p:stCondLst>
                                        </p:cTn>
                                        <p:tgtEl>
                                          <p:spTgt spid="29"/>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nodeType="clickEffect">
                                  <p:stCondLst>
                                    <p:cond delay="0"/>
                                  </p:stCondLst>
                                  <p:childTnLst>
                                    <p:set>
                                      <p:cBhvr>
                                        <p:cTn id="70" dur="1" fill="hold">
                                          <p:stCondLst>
                                            <p:cond delay="0"/>
                                          </p:stCondLst>
                                        </p:cTn>
                                        <p:tgtEl>
                                          <p:spTgt spid="7"/>
                                        </p:tgtEl>
                                        <p:attrNameLst>
                                          <p:attrName>style.visibility</p:attrName>
                                        </p:attrNameLst>
                                      </p:cBhvr>
                                      <p:to>
                                        <p:strVal val="hidden"/>
                                      </p:to>
                                    </p:set>
                                  </p:childTnLst>
                                </p:cTn>
                              </p:par>
                              <p:par>
                                <p:cTn id="71" presetID="1" presetClass="entr" presetSubtype="0" fill="hold" nodeType="withEffect">
                                  <p:stCondLst>
                                    <p:cond delay="0"/>
                                  </p:stCondLst>
                                  <p:childTnLst>
                                    <p:set>
                                      <p:cBhvr>
                                        <p:cTn id="72"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B58A7-C455-AD41-B6D0-3CBFB06AB695}"/>
              </a:ext>
            </a:extLst>
          </p:cNvPr>
          <p:cNvSpPr>
            <a:spLocks noGrp="1"/>
          </p:cNvSpPr>
          <p:nvPr>
            <p:ph type="title"/>
          </p:nvPr>
        </p:nvSpPr>
        <p:spPr/>
        <p:txBody>
          <a:bodyPr/>
          <a:lstStyle/>
          <a:p>
            <a:r>
              <a:rPr lang="en-US" dirty="0"/>
              <a:t>Example: Regression</a:t>
            </a:r>
          </a:p>
        </p:txBody>
      </p:sp>
      <p:sp>
        <p:nvSpPr>
          <p:cNvPr id="3" name="Text Placeholder 2">
            <a:extLst>
              <a:ext uri="{FF2B5EF4-FFF2-40B4-BE49-F238E27FC236}">
                <a16:creationId xmlns:a16="http://schemas.microsoft.com/office/drawing/2014/main" id="{631C9CD9-9675-D44C-957B-73BFE43B6410}"/>
              </a:ext>
            </a:extLst>
          </p:cNvPr>
          <p:cNvSpPr>
            <a:spLocks noGrp="1"/>
          </p:cNvSpPr>
          <p:nvPr>
            <p:ph type="body" idx="1"/>
          </p:nvPr>
        </p:nvSpPr>
        <p:spPr>
          <a:xfrm>
            <a:off x="311700" y="1152475"/>
            <a:ext cx="8520600" cy="462013"/>
          </a:xfrm>
        </p:spPr>
        <p:txBody>
          <a:bodyPr/>
          <a:lstStyle/>
          <a:p>
            <a:pPr marL="114300" indent="0">
              <a:buNone/>
            </a:pPr>
            <a:r>
              <a:rPr lang="en-US" dirty="0">
                <a:hlinkClick r:id="rId3"/>
              </a:rPr>
              <a:t>https://github.com/kylinmb/IntroductionToMachineLearning</a:t>
            </a:r>
            <a:endParaRPr lang="en-US" dirty="0"/>
          </a:p>
        </p:txBody>
      </p:sp>
    </p:spTree>
    <p:extLst>
      <p:ext uri="{BB962C8B-B14F-4D97-AF65-F5344CB8AC3E}">
        <p14:creationId xmlns:p14="http://schemas.microsoft.com/office/powerpoint/2010/main" val="3834886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0036D-DAFF-1047-9AAA-E5C25E39E319}"/>
              </a:ext>
            </a:extLst>
          </p:cNvPr>
          <p:cNvSpPr>
            <a:spLocks noGrp="1"/>
          </p:cNvSpPr>
          <p:nvPr>
            <p:ph type="title"/>
          </p:nvPr>
        </p:nvSpPr>
        <p:spPr/>
        <p:txBody>
          <a:bodyPr/>
          <a:lstStyle/>
          <a:p>
            <a:r>
              <a:rPr lang="en-US" dirty="0"/>
              <a:t>Neural Networks</a:t>
            </a:r>
          </a:p>
        </p:txBody>
      </p:sp>
      <p:sp>
        <p:nvSpPr>
          <p:cNvPr id="3" name="Text Placeholder 2">
            <a:extLst>
              <a:ext uri="{FF2B5EF4-FFF2-40B4-BE49-F238E27FC236}">
                <a16:creationId xmlns:a16="http://schemas.microsoft.com/office/drawing/2014/main" id="{389347E3-8C00-7749-B83F-6046AA2BA9E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68514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746EF-BC1F-944C-B136-271377EFF426}"/>
              </a:ext>
            </a:extLst>
          </p:cNvPr>
          <p:cNvSpPr>
            <a:spLocks noGrp="1"/>
          </p:cNvSpPr>
          <p:nvPr>
            <p:ph type="title"/>
          </p:nvPr>
        </p:nvSpPr>
        <p:spPr/>
        <p:txBody>
          <a:bodyPr/>
          <a:lstStyle/>
          <a:p>
            <a:r>
              <a:rPr lang="en-US" dirty="0"/>
              <a:t>Artificial Neural Networks</a:t>
            </a:r>
          </a:p>
        </p:txBody>
      </p:sp>
      <p:sp>
        <p:nvSpPr>
          <p:cNvPr id="3" name="Text Placeholder 2">
            <a:extLst>
              <a:ext uri="{FF2B5EF4-FFF2-40B4-BE49-F238E27FC236}">
                <a16:creationId xmlns:a16="http://schemas.microsoft.com/office/drawing/2014/main" id="{D1137B08-75FF-F348-AB65-0366FB41319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7415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35B59-5992-084D-BEBD-022F28C20CCE}"/>
              </a:ext>
            </a:extLst>
          </p:cNvPr>
          <p:cNvSpPr>
            <a:spLocks noGrp="1"/>
          </p:cNvSpPr>
          <p:nvPr>
            <p:ph type="title"/>
          </p:nvPr>
        </p:nvSpPr>
        <p:spPr/>
        <p:txBody>
          <a:bodyPr/>
          <a:lstStyle/>
          <a:p>
            <a:r>
              <a:rPr lang="en-US" dirty="0"/>
              <a:t>Deep Learning</a:t>
            </a:r>
          </a:p>
        </p:txBody>
      </p:sp>
      <p:sp>
        <p:nvSpPr>
          <p:cNvPr id="3" name="Text Placeholder 2">
            <a:extLst>
              <a:ext uri="{FF2B5EF4-FFF2-40B4-BE49-F238E27FC236}">
                <a16:creationId xmlns:a16="http://schemas.microsoft.com/office/drawing/2014/main" id="{FF210D92-F05F-D341-A075-9BBDD20CD58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8672071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4197</TotalTime>
  <Words>1574</Words>
  <Application>Microsoft Macintosh PowerPoint</Application>
  <PresentationFormat>On-screen Show (16:9)</PresentationFormat>
  <Paragraphs>98</Paragraphs>
  <Slides>16</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Simple Light</vt:lpstr>
      <vt:lpstr>Introduction to Machine Learning</vt:lpstr>
      <vt:lpstr>Artificial Intelligence</vt:lpstr>
      <vt:lpstr>Machine Learning</vt:lpstr>
      <vt:lpstr>Supervised</vt:lpstr>
      <vt:lpstr>PowerPoint Presentation</vt:lpstr>
      <vt:lpstr>Example: Regression</vt:lpstr>
      <vt:lpstr>Neural Networks</vt:lpstr>
      <vt:lpstr>Artificial Neural Networks</vt:lpstr>
      <vt:lpstr>Deep Learning</vt:lpstr>
      <vt:lpstr>Training A Neural Network</vt:lpstr>
      <vt:lpstr>Stochastic Gradient Descent </vt:lpstr>
      <vt:lpstr>Example: Regression</vt:lpstr>
      <vt:lpstr>Artificial Intelligence</vt:lpstr>
      <vt:lpstr>Examples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Machine Learning</dc:title>
  <cp:lastModifiedBy>KYLI NICOLE MCKAY-BISHOP</cp:lastModifiedBy>
  <cp:revision>46</cp:revision>
  <dcterms:modified xsi:type="dcterms:W3CDTF">2019-10-21T20:05:35Z</dcterms:modified>
</cp:coreProperties>
</file>